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08736"/>
            <a:ext cx="11485848" cy="576248"/>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介绍了世界各地四个不同寻常的节日。</a:t>
            </a:r>
            <a:endParaRPr lang="zh-CN" altLang="en-US" dirty="0"/>
          </a:p>
        </p:txBody>
      </p:sp>
      <p:pic>
        <p:nvPicPr>
          <p:cNvPr id="3" name="语篇导航-DA.eps" descr="id:2147486385;FounderCES"/>
          <p:cNvPicPr/>
          <p:nvPr/>
        </p:nvPicPr>
        <p:blipFill>
          <a:blip r:embed="rId1"/>
          <a:stretch>
            <a:fillRect/>
          </a:stretch>
        </p:blipFill>
        <p:spPr>
          <a:xfrm>
            <a:off x="577736" y="2780589"/>
            <a:ext cx="1917070" cy="468115"/>
          </a:xfrm>
          <a:prstGeom prst="rect">
            <a:avLst/>
          </a:prstGeom>
        </p:spPr>
      </p:pic>
      <p:pic>
        <p:nvPicPr>
          <p:cNvPr id="4" name="图片 3"/>
          <p:cNvPicPr>
            <a:picLocks noChangeAspect="1"/>
          </p:cNvPicPr>
          <p:nvPr/>
        </p:nvPicPr>
        <p:blipFill>
          <a:blip r:embed="rId2"/>
          <a:stretch>
            <a:fillRect/>
          </a:stretch>
        </p:blipFill>
        <p:spPr>
          <a:xfrm>
            <a:off x="777735" y="1260499"/>
            <a:ext cx="10634943" cy="137641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all love to celebrate events like the spring and harvest season. Lots of them are related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 history, music, food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culture. But do you know that there are many unusual festivals around the world that still exist today?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Below are four strange festivals around the world.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43711" y="3068960"/>
          <a:ext cx="11502992" cy="2194560"/>
        </p:xfrm>
        <a:graphic>
          <a:graphicData uri="http://schemas.openxmlformats.org/drawingml/2006/table">
            <a:tbl>
              <a:tblPr firstRow="1" firstCol="1" bandRow="1"/>
              <a:tblGrid>
                <a:gridCol w="11502992"/>
              </a:tblGrid>
              <a:tr h="0">
                <a:tc>
                  <a:txBody>
                    <a:bodyPr/>
                    <a:lstStyle/>
                    <a:p>
                      <a:pPr algn="just" hangingPunct="0">
                        <a:lnSpc>
                          <a:spcPct val="150000"/>
                        </a:lnSpc>
                        <a:spcAft>
                          <a:spcPts val="0"/>
                        </a:spcAft>
                        <a:tabLst>
                          <a:tab pos="4050665" algn="l"/>
                          <a:tab pos="7021195" algn="l"/>
                          <a:tab pos="963168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Boryeong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Mud Festival is an event taking place every summer in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Boryeong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in the south of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Seoul, ROK</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You can enjoy mud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pools, mud</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slides, and</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mud skiing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competitions, with</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 most interesting activities being the mud wrestling and mud fireworks.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Yes, it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is all related to mud</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34566" y="759478"/>
          <a:ext cx="11521280" cy="5632704"/>
        </p:xfrm>
        <a:graphic>
          <a:graphicData uri="http://schemas.openxmlformats.org/drawingml/2006/table">
            <a:tbl>
              <a:tblPr firstRow="1" firstCol="1" bandRow="1"/>
              <a:tblGrid>
                <a:gridCol w="11521280"/>
              </a:tblGrid>
              <a:tr h="1508654">
                <a:tc>
                  <a:txBody>
                    <a:bodyPr/>
                    <a:lstStyle/>
                    <a:p>
                      <a:pPr algn="just" hangingPunct="0">
                        <a:lnSpc>
                          <a:spcPct val="140000"/>
                        </a:lnSpc>
                        <a:spcAft>
                          <a:spcPts val="0"/>
                        </a:spcAft>
                        <a:tabLst>
                          <a:tab pos="4050665" algn="l"/>
                          <a:tab pos="7021195" algn="l"/>
                          <a:tab pos="963168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Thailand there is a festival for feeding monkeys. Every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 on</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 last Sunday of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November, people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in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Lopburi,Thailand,prepare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 huge dinner for the monkeys living in the area. The monkeys are very happy with this. They probably wonder why this festival doesn’t take place every day.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8654">
                <a:tc>
                  <a:txBody>
                    <a:bodyPr/>
                    <a:lstStyle/>
                    <a:p>
                      <a:pPr algn="just" hangingPunct="0">
                        <a:lnSpc>
                          <a:spcPct val="140000"/>
                        </a:lnSpc>
                        <a:spcAft>
                          <a:spcPts val="0"/>
                        </a:spcAft>
                        <a:tabLst>
                          <a:tab pos="4050665" algn="l"/>
                          <a:tab pos="7021195" algn="l"/>
                          <a:tab pos="963168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Every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year,the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citizens of the old town of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Ivrea, in</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Italy, remember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their liberation with the Battle of the Oranges. People gather in the square to throw oranges at each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other, which</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is the biggest food fight in Italy. This fun event brings people together and shows the spirit of the town.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8654">
                <a:tc>
                  <a:txBody>
                    <a:bodyPr/>
                    <a:lstStyle/>
                    <a:p>
                      <a:pPr algn="just" hangingPunct="0">
                        <a:lnSpc>
                          <a:spcPct val="140000"/>
                        </a:lnSpc>
                        <a:spcAft>
                          <a:spcPts val="0"/>
                        </a:spcAft>
                        <a:tabLst>
                          <a:tab pos="4050665" algn="l"/>
                          <a:tab pos="7021195" algn="l"/>
                          <a:tab pos="9631680" algn="l"/>
                        </a:tabLst>
                      </a:pP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Lantern Floating Festival is on every year during Memorial Day on Ala Moana Beach Park in Hawaii. Thousands of people gather on the beach and float lanterns on the water at sunset with messages for loved ones they have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lost, creating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hope towards the future.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2096"/>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activity during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Boryeong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Mud Festival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wrestling.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Lantern floating.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Feeding monkeys.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Throwing oranges.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1196752"/>
            <a:ext cx="407484" cy="461665"/>
          </a:xfrm>
          <a:prstGeom prst="rect">
            <a:avLst/>
          </a:prstGeom>
          <a:noFill/>
        </p:spPr>
        <p:txBody>
          <a:bodyPr wrap="none" rtlCol="0">
            <a:spAutoFit/>
          </a:bodyPr>
          <a:lstStyle/>
          <a:p>
            <a:pPr algn="ctr"/>
            <a:r>
              <a:rPr lang="en-US" altLang="zh-CN" sz="2400" dirty="0"/>
              <a:t>A</a:t>
            </a:r>
            <a:endParaRPr lang="zh-CN" altLang="en-US" sz="2400" dirty="0"/>
          </a:p>
        </p:txBody>
      </p:sp>
      <p:sp>
        <p:nvSpPr>
          <p:cNvPr id="4" name="内容占位符 1"/>
          <p:cNvSpPr txBox="1"/>
          <p:nvPr/>
        </p:nvSpPr>
        <p:spPr bwMode="auto">
          <a:xfrm>
            <a:off x="360854" y="3855055"/>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“The Boryeong Mud Festival is an event taking place every summer in Boryeong in the south of Seoul, ROK</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You can enjoy mud pools, mud slides, and mud skiing competitions, with the most interesting activities being the mud wrestling and mud fireworks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可知，保宁泥浆节的主要活动是泥浆摔跤。故选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statements is TRUE according to the material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monkeys in Thailand can enjoy the dinner every 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People in Hawaii throw oranges at each other during the Battle of the Oranges.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Lantern Floating Festival is a time for people in Hawaii to remember the dead.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most interesting activity in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Boryeong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Mud Festival is mud skiing competitions.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686" y="860776"/>
            <a:ext cx="407484" cy="461665"/>
          </a:xfrm>
          <a:prstGeom prst="rect">
            <a:avLst/>
          </a:prstGeom>
          <a:noFill/>
        </p:spPr>
        <p:txBody>
          <a:bodyPr wrap="none" rtlCol="0">
            <a:spAutoFit/>
          </a:bodyPr>
          <a:lstStyle/>
          <a:p>
            <a:pPr algn="ctr"/>
            <a:r>
              <a:rPr lang="en-US" altLang="zh-CN" sz="2400" dirty="0" smtClean="0"/>
              <a:t>C</a:t>
            </a:r>
            <a:endParaRPr lang="zh-CN" altLang="en-US" sz="2400" dirty="0"/>
          </a:p>
        </p:txBody>
      </p:sp>
      <p:sp>
        <p:nvSpPr>
          <p:cNvPr id="4" name="内容占位符 1"/>
          <p:cNvSpPr txBox="1"/>
          <p:nvPr/>
        </p:nvSpPr>
        <p:spPr bwMode="auto">
          <a:xfrm>
            <a:off x="360854" y="3517081"/>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“The Lantern Floating Festival is on every year during Memorial Day on Ala Moana Beach Park in Hawaii</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Thousands of people gather on the beach and float lanterns on the water at sunset with messages for loved ones they have lost, creating hope towards the future</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可知，夏威夷的浮灯节是人们纪念逝去亲人的时刻。故选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301057"/>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文章出处题。根据</a:t>
            </a:r>
            <a:r>
              <a:rPr lang="en-US" altLang="zh-CN" b="1" dirty="0">
                <a:solidFill>
                  <a:srgbClr val="FF0000"/>
                </a:solidFill>
                <a:latin typeface="Times New Roman" panose="02020603050405020304" pitchFamily="18" charset="0"/>
                <a:ea typeface="宋体" panose="02010600030101010101" pitchFamily="2" charset="-122"/>
              </a:rPr>
              <a:t>“We all love to celebrate events like the spring and harvest season</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Lots of them are related to </a:t>
            </a:r>
            <a:r>
              <a:rPr lang="en-US" altLang="zh-CN" b="1" dirty="0" err="1">
                <a:solidFill>
                  <a:srgbClr val="FF0000"/>
                </a:solidFill>
                <a:latin typeface="Times New Roman" panose="02020603050405020304" pitchFamily="18" charset="0"/>
                <a:ea typeface="宋体" panose="02010600030101010101" pitchFamily="2" charset="-122"/>
              </a:rPr>
              <a:t>tradition, history, music, food</a:t>
            </a:r>
            <a:r>
              <a:rPr lang="en-US" altLang="zh-CN" b="1" dirty="0">
                <a:solidFill>
                  <a:srgbClr val="FF0000"/>
                </a:solidFill>
                <a:latin typeface="Times New Roman" panose="02020603050405020304" pitchFamily="18" charset="0"/>
                <a:ea typeface="宋体" panose="02010600030101010101" pitchFamily="2" charset="-122"/>
              </a:rPr>
              <a:t> or culture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 But do you know that there are many unusual festivals around the world that still exist today</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ea typeface="Times New Roman" panose="02020603050405020304" pitchFamily="18" charset="0"/>
              </a:rPr>
              <a:t> </a:t>
            </a:r>
            <a:r>
              <a:rPr lang="en-US" altLang="zh-CN" b="1" dirty="0">
                <a:solidFill>
                  <a:srgbClr val="FF0000"/>
                </a:solidFill>
                <a:ea typeface="Times New Roman" panose="02020603050405020304" pitchFamily="18" charset="0"/>
              </a:rPr>
              <a:t>Below are four strange festivals around the world</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可知，这篇文章主要介绍的是世界各地的节日和庆祝活动，最有可能出自杂志的</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节日和庆祝活动</a:t>
            </a:r>
            <a:r>
              <a:rPr lang="en-US" altLang="zh-CN" b="1" dirty="0">
                <a:solidFill>
                  <a:srgbClr val="FF0000"/>
                </a:solidFill>
                <a:latin typeface="+mn-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部分。故选</a:t>
            </a:r>
            <a:r>
              <a:rPr lang="en-US" altLang="zh-CN" b="1" dirty="0">
                <a:solidFill>
                  <a:srgbClr val="FF0000"/>
                </a:solidFill>
                <a:latin typeface="Times New Roman" panose="02020603050405020304" pitchFamily="18" charset="0"/>
                <a:ea typeface="宋体" panose="02010600030101010101" pitchFamily="2" charset="-122"/>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074105"/>
            <a:ext cx="11485848" cy="2308324"/>
          </a:xfrm>
        </p:spPr>
        <p:txBody>
          <a:bodyPr/>
          <a:lstStyle/>
          <a:p>
            <a:pPr hangingPunct="0">
              <a:spcAft>
                <a:spcPts val="0"/>
              </a:spcAft>
              <a:tabLst>
                <a:tab pos="484822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part of the magazine can we read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music.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Travel and adventure.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History and culture.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Festivals and celebrations.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78718" y="1224673"/>
            <a:ext cx="3219505" cy="387795"/>
          </a:xfrm>
          <a:prstGeom prst="rect">
            <a:avLst/>
          </a:prstGeom>
        </p:spPr>
      </p:pic>
      <p:sp>
        <p:nvSpPr>
          <p:cNvPr id="4" name="文本框 3"/>
          <p:cNvSpPr txBox="1"/>
          <p:nvPr/>
        </p:nvSpPr>
        <p:spPr>
          <a:xfrm>
            <a:off x="862686" y="1188761"/>
            <a:ext cx="407484" cy="461665"/>
          </a:xfrm>
          <a:prstGeom prst="rect">
            <a:avLst/>
          </a:prstGeom>
          <a:noFill/>
        </p:spPr>
        <p:txBody>
          <a:bodyPr wrap="none" rtlCol="0">
            <a:spAutoFit/>
          </a:bodyPr>
          <a:lstStyle/>
          <a:p>
            <a:pPr algn="ctr"/>
            <a:r>
              <a:rPr lang="en-US" altLang="zh-CN" sz="2400" dirty="0" smtClean="0"/>
              <a:t>D</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3104</Words>
  <Application>WPS 演示</Application>
  <PresentationFormat>自定义</PresentationFormat>
  <Paragraphs>44</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457</cp:revision>
  <dcterms:created xsi:type="dcterms:W3CDTF">2020-11-06T05:24:00Z</dcterms:created>
  <dcterms:modified xsi:type="dcterms:W3CDTF">2025-09-17T07:13:38Z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